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5" r:id="rId3"/>
    <p:sldId id="264" r:id="rId4"/>
    <p:sldId id="267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4335C-2EFD-400D-8066-3944206A5825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906E1-A1E2-4492-AD1A-D3136855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851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4335C-2EFD-400D-8066-3944206A5825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906E1-A1E2-4492-AD1A-D3136855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364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4335C-2EFD-400D-8066-3944206A5825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906E1-A1E2-4492-AD1A-D3136855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832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4335C-2EFD-400D-8066-3944206A5825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906E1-A1E2-4492-AD1A-D3136855FA6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50496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4335C-2EFD-400D-8066-3944206A5825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906E1-A1E2-4492-AD1A-D3136855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8506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4335C-2EFD-400D-8066-3944206A5825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906E1-A1E2-4492-AD1A-D3136855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238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4335C-2EFD-400D-8066-3944206A5825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906E1-A1E2-4492-AD1A-D3136855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329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4335C-2EFD-400D-8066-3944206A5825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906E1-A1E2-4492-AD1A-D3136855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3805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4335C-2EFD-400D-8066-3944206A5825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906E1-A1E2-4492-AD1A-D3136855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08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4335C-2EFD-400D-8066-3944206A5825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906E1-A1E2-4492-AD1A-D3136855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53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4335C-2EFD-400D-8066-3944206A5825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906E1-A1E2-4492-AD1A-D3136855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161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4335C-2EFD-400D-8066-3944206A5825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906E1-A1E2-4492-AD1A-D3136855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959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4335C-2EFD-400D-8066-3944206A5825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906E1-A1E2-4492-AD1A-D3136855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611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4335C-2EFD-400D-8066-3944206A5825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906E1-A1E2-4492-AD1A-D3136855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154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4335C-2EFD-400D-8066-3944206A5825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906E1-A1E2-4492-AD1A-D3136855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63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4335C-2EFD-400D-8066-3944206A5825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906E1-A1E2-4492-AD1A-D3136855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32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4335C-2EFD-400D-8066-3944206A5825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906E1-A1E2-4492-AD1A-D3136855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872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994335C-2EFD-400D-8066-3944206A5825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906E1-A1E2-4492-AD1A-D3136855F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3175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Andromeda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Sam </a:t>
            </a:r>
            <a:r>
              <a:rPr lang="en-US" dirty="0" err="1" smtClean="0"/>
              <a:t>strauss</a:t>
            </a:r>
            <a:r>
              <a:rPr lang="en-US" dirty="0" smtClean="0"/>
              <a:t>, Claudia Watson, John Barton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40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Andromeda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197" y="1690688"/>
            <a:ext cx="6386848" cy="4351338"/>
          </a:xfrm>
        </p:spPr>
        <p:txBody>
          <a:bodyPr/>
          <a:lstStyle/>
          <a:p>
            <a:r>
              <a:rPr lang="en-US" dirty="0" smtClean="0"/>
              <a:t>Located in the northern sky</a:t>
            </a:r>
          </a:p>
          <a:p>
            <a:r>
              <a:rPr lang="en-US" dirty="0" smtClean="0"/>
              <a:t>Named after the mythical princess</a:t>
            </a:r>
          </a:p>
          <a:p>
            <a:r>
              <a:rPr lang="en-US" dirty="0" smtClean="0"/>
              <a:t>Referred to sometimes as the Chained Maiden, </a:t>
            </a:r>
            <a:r>
              <a:rPr lang="en-US" dirty="0" err="1" smtClean="0"/>
              <a:t>Persea</a:t>
            </a:r>
            <a:r>
              <a:rPr lang="en-US" dirty="0" smtClean="0"/>
              <a:t>, and </a:t>
            </a:r>
            <a:r>
              <a:rPr lang="en-US" dirty="0" err="1" smtClean="0"/>
              <a:t>Cepheis</a:t>
            </a:r>
            <a:endParaRPr lang="en-US" dirty="0" smtClean="0"/>
          </a:p>
          <a:p>
            <a:r>
              <a:rPr lang="en-US" dirty="0" smtClean="0"/>
              <a:t>Originally </a:t>
            </a:r>
            <a:r>
              <a:rPr lang="en-US" dirty="0"/>
              <a:t>catalogued by the Greek astronomer Ptolemy</a:t>
            </a:r>
          </a:p>
        </p:txBody>
      </p:sp>
      <p:pic>
        <p:nvPicPr>
          <p:cNvPr id="1026" name="Picture 2" descr="http://www.constellationsofwords.com/images/And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3983" y="874333"/>
            <a:ext cx="4759817" cy="42838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21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Story of Andromeda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682" y="1403796"/>
            <a:ext cx="8022464" cy="5454203"/>
          </a:xfrm>
        </p:spPr>
        <p:txBody>
          <a:bodyPr>
            <a:normAutofit/>
          </a:bodyPr>
          <a:lstStyle/>
          <a:p>
            <a:r>
              <a:rPr lang="en-US" dirty="0" smtClean="0"/>
              <a:t>Daughter of King </a:t>
            </a:r>
            <a:r>
              <a:rPr lang="en-US" dirty="0"/>
              <a:t>Cepheus </a:t>
            </a:r>
            <a:r>
              <a:rPr lang="en-US" dirty="0" smtClean="0"/>
              <a:t>and </a:t>
            </a:r>
            <a:r>
              <a:rPr lang="en-US" dirty="0"/>
              <a:t>Queen </a:t>
            </a:r>
            <a:r>
              <a:rPr lang="en-US" dirty="0" smtClean="0"/>
              <a:t>Cassiopeia of Ethiopia</a:t>
            </a:r>
          </a:p>
          <a:p>
            <a:r>
              <a:rPr lang="en-US" dirty="0" smtClean="0"/>
              <a:t>Offended the Nereids (sea nymphs) by her </a:t>
            </a:r>
            <a:r>
              <a:rPr lang="en-US" dirty="0" smtClean="0"/>
              <a:t>mother</a:t>
            </a:r>
            <a:r>
              <a:rPr lang="en-US" dirty="0" smtClean="0"/>
              <a:t> </a:t>
            </a:r>
            <a:r>
              <a:rPr lang="en-US" dirty="0" smtClean="0"/>
              <a:t>claiming </a:t>
            </a:r>
            <a:r>
              <a:rPr lang="en-US" dirty="0"/>
              <a:t>that she was more beautiful than they </a:t>
            </a:r>
            <a:r>
              <a:rPr lang="en-US" dirty="0" smtClean="0"/>
              <a:t>were</a:t>
            </a:r>
          </a:p>
          <a:p>
            <a:r>
              <a:rPr lang="en-US" dirty="0" smtClean="0"/>
              <a:t>Nereids told Poseidon and sent the sea monster, Cetus, to flood and </a:t>
            </a:r>
            <a:r>
              <a:rPr lang="en-US" dirty="0"/>
              <a:t>destroy Cepheus’ lands </a:t>
            </a:r>
            <a:endParaRPr lang="en-US" dirty="0" smtClean="0"/>
          </a:p>
          <a:p>
            <a:r>
              <a:rPr lang="en-US" dirty="0" smtClean="0"/>
              <a:t>King </a:t>
            </a:r>
            <a:r>
              <a:rPr lang="en-US" dirty="0"/>
              <a:t>sought advice from the Oracle of </a:t>
            </a:r>
            <a:r>
              <a:rPr lang="en-US" dirty="0" smtClean="0"/>
              <a:t>Ammon and he had </a:t>
            </a:r>
            <a:r>
              <a:rPr lang="en-US" dirty="0"/>
              <a:t>to sacrifice his daughter to </a:t>
            </a:r>
            <a:r>
              <a:rPr lang="en-US" dirty="0" smtClean="0"/>
              <a:t>Cetus</a:t>
            </a:r>
          </a:p>
          <a:p>
            <a:r>
              <a:rPr lang="en-US" dirty="0" smtClean="0"/>
              <a:t>Andromeda </a:t>
            </a:r>
            <a:r>
              <a:rPr lang="en-US" dirty="0"/>
              <a:t>was chained to a </a:t>
            </a:r>
            <a:r>
              <a:rPr lang="en-US" dirty="0" smtClean="0"/>
              <a:t>rock naked</a:t>
            </a:r>
          </a:p>
          <a:p>
            <a:r>
              <a:rPr lang="en-US" dirty="0" smtClean="0"/>
              <a:t>Perseus  saves her by using Medusa’s head and they get married</a:t>
            </a:r>
            <a:endParaRPr lang="en-US" dirty="0"/>
          </a:p>
        </p:txBody>
      </p:sp>
      <p:pic>
        <p:nvPicPr>
          <p:cNvPr id="2050" name="Picture 2" descr="https://www.windows2universe.org/mythology/images/andromeda_constell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4146" y="1403796"/>
            <a:ext cx="3412239" cy="416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62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Interesting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2484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Messier </a:t>
            </a:r>
            <a:r>
              <a:rPr lang="en-US" b="1" dirty="0"/>
              <a:t>31 (M31) </a:t>
            </a:r>
            <a:r>
              <a:rPr lang="en-US" b="1" dirty="0" smtClean="0"/>
              <a:t>aka </a:t>
            </a:r>
            <a:r>
              <a:rPr lang="en-US" b="1" dirty="0"/>
              <a:t>the </a:t>
            </a:r>
            <a:r>
              <a:rPr lang="en-US" b="1" dirty="0" smtClean="0"/>
              <a:t>Andromeda Galaxy.</a:t>
            </a:r>
            <a:r>
              <a:rPr lang="en-US" dirty="0"/>
              <a:t> </a:t>
            </a:r>
            <a:endParaRPr lang="en-US" dirty="0" smtClean="0"/>
          </a:p>
          <a:p>
            <a:r>
              <a:rPr lang="en-US" dirty="0" smtClean="0"/>
              <a:t>2.2</a:t>
            </a:r>
            <a:r>
              <a:rPr lang="en-US" dirty="0"/>
              <a:t> million light-years from </a:t>
            </a:r>
            <a:r>
              <a:rPr lang="en-US" dirty="0" smtClean="0"/>
              <a:t>Earth</a:t>
            </a:r>
          </a:p>
          <a:p>
            <a:r>
              <a:rPr lang="en-US" dirty="0" smtClean="0"/>
              <a:t>M31 is often referred to as a twin sister to the Milky Way</a:t>
            </a:r>
          </a:p>
          <a:p>
            <a:r>
              <a:rPr lang="en-US" dirty="0" smtClean="0"/>
              <a:t>M31 </a:t>
            </a:r>
            <a:r>
              <a:rPr lang="en-US" dirty="0"/>
              <a:t>is the largest neighboring galaxy to the Milky Way </a:t>
            </a:r>
            <a:r>
              <a:rPr lang="en-US" dirty="0" smtClean="0"/>
              <a:t>M31 </a:t>
            </a:r>
            <a:r>
              <a:rPr lang="en-US" dirty="0"/>
              <a:t>is approximately 200,000 light-years in </a:t>
            </a:r>
            <a:r>
              <a:rPr lang="en-US" dirty="0" smtClean="0"/>
              <a:t>diameter</a:t>
            </a:r>
          </a:p>
          <a:p>
            <a:r>
              <a:rPr lang="en-US" dirty="0" smtClean="0"/>
              <a:t>Magnitude of 3.5</a:t>
            </a:r>
          </a:p>
          <a:p>
            <a:pPr marL="0" indent="0">
              <a:buNone/>
            </a:pPr>
            <a:r>
              <a:rPr lang="en-US" b="1" dirty="0" smtClean="0"/>
              <a:t>752</a:t>
            </a:r>
          </a:p>
          <a:p>
            <a:r>
              <a:rPr lang="en-US" dirty="0" smtClean="0"/>
              <a:t>Star cluster of about 100 stars 1500 light years away</a:t>
            </a:r>
            <a:endParaRPr lang="en-US" dirty="0"/>
          </a:p>
        </p:txBody>
      </p:sp>
      <p:pic>
        <p:nvPicPr>
          <p:cNvPr id="4" name="Picture 2" descr="Androme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689" y="161365"/>
            <a:ext cx="4542678" cy="4272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8953" y="4272817"/>
            <a:ext cx="3871376" cy="2875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18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353" y="183570"/>
            <a:ext cx="9404723" cy="1400530"/>
          </a:xfrm>
        </p:spPr>
        <p:txBody>
          <a:bodyPr/>
          <a:lstStyle/>
          <a:p>
            <a:pPr algn="ctr"/>
            <a:r>
              <a:rPr lang="en-US" dirty="0" smtClean="0"/>
              <a:t>Bright Star Names and Types of the Andromeda Constellation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851" y="1584100"/>
            <a:ext cx="7057622" cy="4932609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Alpheratz</a:t>
            </a:r>
            <a:r>
              <a:rPr lang="en-US" sz="2400" dirty="0" smtClean="0"/>
              <a:t>, Alpha </a:t>
            </a:r>
            <a:r>
              <a:rPr lang="en-US" sz="2400" dirty="0" err="1" smtClean="0"/>
              <a:t>Andromedae</a:t>
            </a:r>
            <a:r>
              <a:rPr lang="en-US" sz="2400" dirty="0" smtClean="0"/>
              <a:t>, also </a:t>
            </a:r>
            <a:r>
              <a:rPr lang="en-US" sz="2400" dirty="0" smtClean="0"/>
              <a:t>known as </a:t>
            </a:r>
            <a:r>
              <a:rPr lang="en-US" sz="2400" dirty="0" err="1" smtClean="0"/>
              <a:t>Sirrah</a:t>
            </a:r>
            <a:r>
              <a:rPr lang="en-US" sz="2400" dirty="0" smtClean="0"/>
              <a:t>, </a:t>
            </a:r>
            <a:r>
              <a:rPr lang="en-US" sz="2400" dirty="0" smtClean="0"/>
              <a:t>is </a:t>
            </a:r>
            <a:r>
              <a:rPr lang="en-US" sz="2400" dirty="0" smtClean="0"/>
              <a:t>approximately 97 light years away from earth. It is a hot blue star classified as a B8 </a:t>
            </a:r>
            <a:r>
              <a:rPr lang="en-US" sz="2400" dirty="0" err="1" smtClean="0"/>
              <a:t>subgiant</a:t>
            </a:r>
            <a:r>
              <a:rPr lang="en-US" sz="2400" dirty="0" smtClean="0"/>
              <a:t>, and it is the brightest mercury-manganese star known, today.</a:t>
            </a:r>
          </a:p>
          <a:p>
            <a:r>
              <a:rPr lang="en-US" sz="2400" dirty="0" smtClean="0"/>
              <a:t>Another bright one is, </a:t>
            </a:r>
            <a:r>
              <a:rPr lang="en-US" sz="2400" dirty="0" err="1" smtClean="0"/>
              <a:t>Mirach</a:t>
            </a:r>
            <a:r>
              <a:rPr lang="en-US" sz="2400" dirty="0" smtClean="0"/>
              <a:t>, Beta </a:t>
            </a:r>
            <a:r>
              <a:rPr lang="en-US" sz="2400" dirty="0" err="1" smtClean="0"/>
              <a:t>Andromedae</a:t>
            </a:r>
            <a:r>
              <a:rPr lang="en-US" sz="2400" dirty="0" smtClean="0"/>
              <a:t>. It lies 200 lights years away from earth, and it is classified as a cool, bright red class M giant.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8982" y="2455102"/>
            <a:ext cx="4245349" cy="319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81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033" y="283335"/>
            <a:ext cx="10515600" cy="837127"/>
          </a:xfrm>
        </p:spPr>
        <p:txBody>
          <a:bodyPr/>
          <a:lstStyle/>
          <a:p>
            <a:r>
              <a:rPr lang="en-US" dirty="0" smtClean="0"/>
              <a:t>Star Names and Types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33" y="1777284"/>
            <a:ext cx="6181858" cy="4829577"/>
          </a:xfrm>
        </p:spPr>
        <p:txBody>
          <a:bodyPr>
            <a:normAutofit/>
          </a:bodyPr>
          <a:lstStyle/>
          <a:p>
            <a:r>
              <a:rPr lang="en-US" sz="3000" dirty="0" smtClean="0"/>
              <a:t>Nembus, or 51 </a:t>
            </a:r>
            <a:r>
              <a:rPr lang="en-US" sz="3000" dirty="0" err="1" smtClean="0"/>
              <a:t>Andromedae</a:t>
            </a:r>
            <a:r>
              <a:rPr lang="en-US" sz="3000" dirty="0" smtClean="0"/>
              <a:t>, is the fifth brightest star in the constellation, and it is an orange K-type giant that lies 177 light years away. </a:t>
            </a:r>
          </a:p>
          <a:p>
            <a:r>
              <a:rPr lang="en-US" sz="3000" dirty="0"/>
              <a:t>Iota </a:t>
            </a:r>
            <a:r>
              <a:rPr lang="en-US" sz="3000" dirty="0" err="1"/>
              <a:t>Andromedae</a:t>
            </a:r>
            <a:r>
              <a:rPr lang="en-US" sz="3000" dirty="0"/>
              <a:t> is a B-type main sequence dwarf, and it lies about 503 light years away. It is a blue-white color.</a:t>
            </a:r>
          </a:p>
          <a:p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5895" y="2202288"/>
            <a:ext cx="4728388" cy="3877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72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97</TotalTime>
  <Words>277</Words>
  <Application>Microsoft Office PowerPoint</Application>
  <PresentationFormat>Widescreen</PresentationFormat>
  <Paragraphs>28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Ion</vt:lpstr>
      <vt:lpstr>Andromeda</vt:lpstr>
      <vt:lpstr>Andromeda</vt:lpstr>
      <vt:lpstr>The Story of Andromeda</vt:lpstr>
      <vt:lpstr>Interesting Objects</vt:lpstr>
      <vt:lpstr>Bright Star Names and Types of the Andromeda Constellation</vt:lpstr>
      <vt:lpstr>Star Names and Types cont’d</vt:lpstr>
    </vt:vector>
  </TitlesOfParts>
  <Company>TMX Finance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Jenifer Treadway</dc:creator>
  <cp:lastModifiedBy>Barton John P</cp:lastModifiedBy>
  <cp:revision>13</cp:revision>
  <dcterms:created xsi:type="dcterms:W3CDTF">2015-09-13T23:47:11Z</dcterms:created>
  <dcterms:modified xsi:type="dcterms:W3CDTF">2015-09-15T19:14:34Z</dcterms:modified>
</cp:coreProperties>
</file>